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7" r:id="rId7"/>
    <p:sldId id="264" r:id="rId8"/>
    <p:sldId id="277" r:id="rId9"/>
    <p:sldId id="278" r:id="rId10"/>
    <p:sldId id="265" r:id="rId11"/>
    <p:sldId id="268" r:id="rId12"/>
    <p:sldId id="279" r:id="rId13"/>
    <p:sldId id="280" r:id="rId14"/>
    <p:sldId id="270" r:id="rId15"/>
    <p:sldId id="271" r:id="rId16"/>
    <p:sldId id="281" r:id="rId17"/>
    <p:sldId id="274" r:id="rId18"/>
    <p:sldId id="275" r:id="rId19"/>
    <p:sldId id="276" r:id="rId20"/>
    <p:sldId id="282" r:id="rId21"/>
    <p:sldId id="283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0066"/>
    <a:srgbClr val="1FAB22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145" y="0"/>
            <a:ext cx="9144000" cy="144016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ДИСЦИПЛИНА </a:t>
            </a:r>
            <a:b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«КОРПОРАТИВНЫЕ ФИНАНСЫ»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8964488" cy="4824536"/>
          </a:xfrm>
        </p:spPr>
        <p:txBody>
          <a:bodyPr>
            <a:noAutofit/>
          </a:bodyPr>
          <a:lstStyle/>
          <a:p>
            <a:endParaRPr lang="ru-RU" sz="32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8 -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БЕЗНАЛИЧНЫХ РАСЧЕТОВ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(4 ЧАСА)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Понятие и принципы безналичного расчета</a:t>
            </a:r>
          </a:p>
          <a:p>
            <a:pPr marL="514350" indent="-514350" algn="just">
              <a:buAutoNum type="arabicPeriod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Формы безналичных расчетов</a:t>
            </a:r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Задания по теме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Задачи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теме</a:t>
            </a:r>
          </a:p>
        </p:txBody>
      </p:sp>
    </p:spTree>
    <p:extLst>
      <p:ext uri="{BB962C8B-B14F-4D97-AF65-F5344CB8AC3E}">
        <p14:creationId xmlns:p14="http://schemas.microsoft.com/office/powerpoint/2010/main" val="2659259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26224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АККРЕДИТИВ</a:t>
            </a:r>
            <a:r>
              <a:rPr lang="ru-RU" alt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alt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это поручение банка плательщика, банку получателя средств, производить по распоряжению и за счет средств клиента платежи физическому или юридическому лицу в пределах обозначенной суммы и на условиях, указанных в этом поручении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675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kkreditiv_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5834"/>
            <a:ext cx="7704856" cy="673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724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g.wikireading.ru/425711_11_i_009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53"/>
            <a:ext cx="9144000" cy="546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56121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Рисунок - 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Схема расчетов по депонированному аккредитиву</a:t>
            </a:r>
          </a:p>
        </p:txBody>
      </p:sp>
    </p:spTree>
    <p:extLst>
      <p:ext uri="{BB962C8B-B14F-4D97-AF65-F5344CB8AC3E}">
        <p14:creationId xmlns:p14="http://schemas.microsoft.com/office/powerpoint/2010/main" val="217511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g.wikireading.ru/425711_11_i_010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94928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Рисунок - 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Схема расчетов по гарантированному аккредитиву</a:t>
            </a:r>
          </a:p>
        </p:txBody>
      </p:sp>
    </p:spTree>
    <p:extLst>
      <p:ext uri="{BB962C8B-B14F-4D97-AF65-F5344CB8AC3E}">
        <p14:creationId xmlns:p14="http://schemas.microsoft.com/office/powerpoint/2010/main" val="314028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04812"/>
            <a:ext cx="8964488" cy="6336555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РАСЧЕТЫ ПО ИНКАССО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 представляют собой банковскую операцию, посредством которой банк по поручению своего клиента получает на основании расчетных документов причитающиеся ему денежные средства от плательщика за отгруженные в его адрес товары (работы, услуги) и зачисляет их на его счет в банке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altLang="ru-RU" sz="28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Инкассо </a:t>
            </a:r>
            <a:r>
              <a:rPr lang="ru-RU" altLang="ru-RU" sz="2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определить как поручение продавца (кредитора) своему банку получить от покупателя (плательщика) непосредственно или через другой банк определенную денежную сумм или подтверждение, что эта сумма будет выплачена в установленный срок</a:t>
            </a:r>
            <a:r>
              <a:rPr lang="ru-RU" alt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Picture 2" descr="C:\Users\User\Desktop\уколова\корпоративные финансы\vosk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86409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557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kassovoe_porucheni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" b="16508"/>
          <a:stretch>
            <a:fillRect/>
          </a:stretch>
        </p:blipFill>
        <p:spPr bwMode="auto">
          <a:xfrm>
            <a:off x="395536" y="164854"/>
            <a:ext cx="8280920" cy="669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85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g.wikireading.ru/425711_11_i_011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76" y="260648"/>
            <a:ext cx="8784976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876" y="6068329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Рисунок -Схема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расчетов инкассовыми поручениями</a:t>
            </a:r>
          </a:p>
        </p:txBody>
      </p:sp>
    </p:spTree>
    <p:extLst>
      <p:ext uri="{BB962C8B-B14F-4D97-AF65-F5344CB8AC3E}">
        <p14:creationId xmlns:p14="http://schemas.microsoft.com/office/powerpoint/2010/main" val="1808827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tatement-check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0"/>
            <a:ext cx="8694177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260648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ЧЕК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alt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это ценная бумага, в которой содержится распоряжение плательщика-чекодателя своему банку произвести платеж указанной суммы чекодержателю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9466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braz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0"/>
            <a:ext cx="6608762" cy="693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50723" y="188640"/>
            <a:ext cx="2565326" cy="469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dirty="0"/>
          </a:p>
          <a:p>
            <a:pPr algn="ctr">
              <a:lnSpc>
                <a:spcPct val="90000"/>
              </a:lnSpc>
            </a:pP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ДЕНЕЖНЫЕ ЧЕКИ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alt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alt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применяются </a:t>
            </a:r>
            <a:r>
              <a:rPr lang="ru-RU" alt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выплаты держателю чека наличных денег в банке, например, на заработную плату, хозяйственные нужды, командировочные расходы, закупки сельхозпродуктов и т. д</a:t>
            </a:r>
            <a:r>
              <a:rPr lang="ru-RU" alt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84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0903"/>
            <a:ext cx="9144000" cy="554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16632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РАСЧЕТНЫЕ ЧЕКИ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alt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8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altLang="ru-RU" sz="28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чеки, используемые для безналичных расчетов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13041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6996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ВОПРОС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ПОНЯТИЕ И ПРИНЦИПЫ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БЕЗНАЛИЧНОГО РАСЧЕТА</a:t>
            </a:r>
          </a:p>
          <a:p>
            <a:pPr algn="just"/>
            <a:endParaRPr lang="ru-RU" sz="2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БЕЗНАЛИЧНЫЕ РАСЧЕТЫ</a:t>
            </a:r>
            <a:r>
              <a:rPr lang="ru-RU" sz="28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расчеты, осуществляемые между физическим лицом и юридическим лицом без использования наличных денег, путём перевода средств через банк с расчётного (текущего) счёта плательщика на счёт их получателя. </a:t>
            </a:r>
          </a:p>
        </p:txBody>
      </p:sp>
      <p:pic>
        <p:nvPicPr>
          <p:cNvPr id="3" name="Picture 4" descr="img764010_Sposob_platezha_predpolagaet_vyibor_sootvetstvuyuschego_platezhnogo_dokume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9"/>
          <a:stretch>
            <a:fillRect/>
          </a:stretch>
        </p:blipFill>
        <p:spPr bwMode="auto">
          <a:xfrm>
            <a:off x="827584" y="4538201"/>
            <a:ext cx="8136903" cy="196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401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g.wikireading.ru/425711_11_i_012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50"/>
            <a:ext cx="8712968" cy="561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609329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Расчеты чеками</a:t>
            </a:r>
          </a:p>
        </p:txBody>
      </p:sp>
    </p:spTree>
    <p:extLst>
      <p:ext uri="{BB962C8B-B14F-4D97-AF65-F5344CB8AC3E}">
        <p14:creationId xmlns:p14="http://schemas.microsoft.com/office/powerpoint/2010/main" val="90068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234" y="332656"/>
            <a:ext cx="8354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Расчеты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форме перевода денежных средств по требованию получателя средств (прямое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дебетование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применяется в основном платежное требование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https://img.wikireading.ru/425711_11_i_013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1775"/>
            <a:ext cx="8640960" cy="370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566124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Рисунок -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Расчеты в форме перевода денежных средств по требованию получателя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3065821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80728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ПЕРЕВОДЫ ЭЛЕКТРОННЫХ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ДЕНЕЖНЫХ СРЕДСТВ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Эта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форма безналичных расчетов регламентируется Федеральным законом от 27.06.2011 № 161-ФЗ «О национальной платежной системе».</a:t>
            </a:r>
          </a:p>
        </p:txBody>
      </p:sp>
    </p:spTree>
    <p:extLst>
      <p:ext uri="{BB962C8B-B14F-4D97-AF65-F5344CB8AC3E}">
        <p14:creationId xmlns:p14="http://schemas.microsoft.com/office/powerpoint/2010/main" val="1244960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g.wikireading.ru/425711_11_i_014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949280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Рисунок - 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Очередность списания денежных средств при недостаточности денежных средств на счете</a:t>
            </a:r>
          </a:p>
        </p:txBody>
      </p:sp>
    </p:spTree>
    <p:extLst>
      <p:ext uri="{BB962C8B-B14F-4D97-AF65-F5344CB8AC3E}">
        <p14:creationId xmlns:p14="http://schemas.microsoft.com/office/powerpoint/2010/main" val="211571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4096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ЗАДАНИЯ ПО ТЕМЕ:</a:t>
            </a:r>
          </a:p>
          <a:p>
            <a:pPr marL="342900" indent="-342900" algn="just">
              <a:buAutoNum type="arabicPeriod"/>
            </a:pPr>
            <a:r>
              <a:rPr lang="ru-RU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Используя представленный материал нужно найти </a:t>
            </a:r>
            <a:r>
              <a:rPr lang="ru-RU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ответы на следующие вопросы: 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какие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расчетные документы используются для осуществления расчетов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какие реквизиты должны содержать расчетные документы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? –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каков срок оплаты платежного поручения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какие операции могут проводиться платежными поручениями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какие виды аккредитивов может открыть банк? 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что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указывается в основном договоре, в котором устанавливается порядок расчетов по аккредитиву? 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охарактеризуйте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понятие «чек». 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перечислите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участников расчетов по чеку. 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дайте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определение понятию «инкассо». 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основании каких документов производятся расчеты по инкассо?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ТЕМЕ: </a:t>
            </a:r>
          </a:p>
        </p:txBody>
      </p:sp>
    </p:spTree>
    <p:extLst>
      <p:ext uri="{BB962C8B-B14F-4D97-AF65-F5344CB8AC3E}">
        <p14:creationId xmlns:p14="http://schemas.microsoft.com/office/powerpoint/2010/main" val="375404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96944" cy="622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БЕЗНАЛИЧНЫЕ РАСЧЁТЫ ОСНОВЫВАЮТСЯ НА ОПРЕДЕЛЁННЫХ ПРИНЦИПАХ:</a:t>
            </a:r>
          </a:p>
          <a:p>
            <a:pPr marL="609600" indent="-609600" algn="just">
              <a:buFontTx/>
              <a:buAutoNum type="arabicPeriod"/>
            </a:pP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Правовой </a:t>
            </a: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 осуществления расчётов и платежей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09600" indent="-609600" algn="just">
              <a:buFontTx/>
              <a:buAutoNum type="arabicPeriod"/>
            </a:pPr>
            <a:r>
              <a:rPr lang="ru-RU" altLang="ru-RU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расчетов по банковским счетам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09600" indent="-609600" algn="just">
              <a:buFontTx/>
              <a:buAutoNum type="arabicPeriod"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Поддержание ликвидности на уровне, обеспечивающем бесперебойное осуществление платежей.</a:t>
            </a:r>
          </a:p>
          <a:p>
            <a:pPr marL="609600" indent="-609600" algn="just">
              <a:buFontTx/>
              <a:buAutoNum type="arabicPeriod"/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акцепта, т.е. согласия плательщика на платёж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09600" indent="-609600" algn="just">
              <a:buFontTx/>
              <a:buAutoNum type="arabicPeriod"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Срочность платежа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09600" indent="-609600" algn="just">
              <a:buFontTx/>
              <a:buAutoNum type="arabicPeriod"/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всех участников за правильностью совершения расчётов и соблюдением установленных  положению о порядке их проведения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09600" indent="-609600" algn="just">
              <a:buFontTx/>
              <a:buAutoNum type="arabicPeriod"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Имущественная ответственность за не соблюдение договорных условий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Безналичные расчеты в РФ строятся на основании </a:t>
            </a: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Положения Банка России от 19.06.2012 г. № 383-П </a:t>
            </a:r>
            <a:endParaRPr lang="ru-RU" alt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правилах осуществления перевода денежных средств</a:t>
            </a:r>
            <a:r>
              <a:rPr lang="ru-RU" alt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49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AB22"/>
                </a:solidFill>
                <a:latin typeface="Arial" pitchFamily="34" charset="0"/>
                <a:cs typeface="Arial" pitchFamily="34" charset="0"/>
              </a:rPr>
              <a:t>2 ВОПРОС </a:t>
            </a:r>
          </a:p>
          <a:p>
            <a:pPr algn="ctr"/>
            <a:r>
              <a:rPr lang="ru-RU" sz="3200" b="1" dirty="0" smtClean="0">
                <a:solidFill>
                  <a:srgbClr val="1FAB22"/>
                </a:solidFill>
                <a:latin typeface="Arial" pitchFamily="34" charset="0"/>
                <a:cs typeface="Arial" pitchFamily="34" charset="0"/>
              </a:rPr>
              <a:t>ФОРМЫ БЕЗНАЛИЧНЫХ РАСЧЕТОВ</a:t>
            </a:r>
          </a:p>
          <a:p>
            <a:pPr algn="just"/>
            <a:endParaRPr lang="ru-RU" altLang="ru-RU" dirty="0" smtClean="0"/>
          </a:p>
          <a:p>
            <a:pPr algn="ctr"/>
            <a:r>
              <a:rPr lang="ru-RU" alt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</a:t>
            </a:r>
            <a:r>
              <a:rPr lang="ru-RU" alt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положению </a:t>
            </a:r>
            <a:endParaRPr lang="ru-RU" altLang="ru-RU" sz="2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правилах осуществления перевода денежных средств» основными формами расчётов </a:t>
            </a:r>
            <a:r>
              <a:rPr lang="ru-RU" alt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img.wikireading.ru/425711_11_i_006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578845"/>
            <a:ext cx="8305800" cy="4018508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624274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404812"/>
            <a:ext cx="8928992" cy="6048523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ПЛАТЁЖНОЕ ПОРУЧЕНИЕ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 — это распоряжение владельца счёта </a:t>
            </a:r>
          </a:p>
          <a:p>
            <a:pPr marL="0" indent="0" algn="ctr">
              <a:buFontTx/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(плательщика) обслуживающему его банку, оформленное расчётным документом, перевести определённую денежную сумму на счёт получателя средств, открытый в этом или другом банке. </a:t>
            </a:r>
          </a:p>
          <a:p>
            <a:pPr marL="0" indent="0" algn="ctr">
              <a:buFontTx/>
              <a:buNone/>
            </a:pPr>
            <a:endParaRPr lang="ru-RU" altLang="ru-RU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ru-RU" altLang="ru-RU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Платёжные </a:t>
            </a:r>
            <a:r>
              <a:rPr lang="ru-RU" altLang="ru-RU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поручения могут быть в бумажном и электронном виде (например, в системе клиент-банк). </a:t>
            </a:r>
          </a:p>
        </p:txBody>
      </p:sp>
      <p:pic>
        <p:nvPicPr>
          <p:cNvPr id="3" name="Picture 2" descr="C:\Users\User\Desktop\уколова\корпоративные финансы\vosk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50" y="4005064"/>
            <a:ext cx="72008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99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518%20%D0%BF%D0%BB%D0%B0%D1%82%D0%B5%D0%B6%D0%BD%D0%BE%D0%B5%20%D0%BF%D0%BE%D1%80%D1%83%D1%87%D0%B5%D0%BD%D0%B8%D0%B5%20%D0%98%D0%9F%20%D0%A8%D0%B0%D1%80%D0%B0%D0%B1%D0%B0%D1%80%D0%B8%D0%B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 t="2182" r="1540" b="20779"/>
          <a:stretch>
            <a:fillRect/>
          </a:stretch>
        </p:blipFill>
        <p:spPr bwMode="auto">
          <a:xfrm>
            <a:off x="251520" y="0"/>
            <a:ext cx="87129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736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g.wikireading.ru/425711_11_i_007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963"/>
            <a:ext cx="8712968" cy="573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6264" y="5877272"/>
            <a:ext cx="8698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Рисунок - Схема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расчетов платежными поручениями по банковскому счету плательщик</a:t>
            </a:r>
          </a:p>
        </p:txBody>
      </p:sp>
    </p:spTree>
    <p:extLst>
      <p:ext uri="{BB962C8B-B14F-4D97-AF65-F5344CB8AC3E}">
        <p14:creationId xmlns:p14="http://schemas.microsoft.com/office/powerpoint/2010/main" val="1087809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mg.wikireading.ru/425711_11_i_008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7"/>
            <a:ext cx="925830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58924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Рисунок - 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Схема расчетов платежными поручениями без открытия банковского счета плательщик</a:t>
            </a:r>
          </a:p>
        </p:txBody>
      </p:sp>
    </p:spTree>
    <p:extLst>
      <p:ext uri="{BB962C8B-B14F-4D97-AF65-F5344CB8AC3E}">
        <p14:creationId xmlns:p14="http://schemas.microsoft.com/office/powerpoint/2010/main" val="22950295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351</Words>
  <Application>Microsoft Office PowerPoint</Application>
  <PresentationFormat>Экран (4:3)</PresentationFormat>
  <Paragraphs>67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ДИСЦИПЛИНА  «КОРПОРАТИВНЫЕ ФИНАНСЫ»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ДИСЦИПЛИНА  «КОРПОРАТИВНЫЕ ФИНАНСЫ»</dc:title>
  <dc:creator>user</dc:creator>
  <cp:lastModifiedBy>User</cp:lastModifiedBy>
  <cp:revision>18</cp:revision>
  <dcterms:created xsi:type="dcterms:W3CDTF">2019-10-23T11:35:55Z</dcterms:created>
  <dcterms:modified xsi:type="dcterms:W3CDTF">2019-10-28T08:49:04Z</dcterms:modified>
</cp:coreProperties>
</file>